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6858000" cx="12192000"/>
  <p:notesSz cx="6858000" cy="9144000"/>
  <p:embeddedFontLst>
    <p:embeddedFont>
      <p:font typeface="Tahoma"/>
      <p:regular r:id="rId13"/>
      <p:bold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F4ABAADC-B5A0-41C8-86DE-A424F35CEAE5}">
  <a:tblStyle styleId="{F4ABAADC-B5A0-41C8-86DE-A424F35CEAE5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>
          <a:top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bottom>
        </a:tcBdr>
      </a:tcStyle>
    </a:band1H>
    <a:band2H>
      <a:tcTxStyle/>
    </a:band2H>
    <a:band1V>
      <a:tcTxStyle/>
      <a:tcStyle>
        <a:tcBdr>
          <a:left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right>
        </a:tcBdr>
      </a:tcStyle>
    </a:band1V>
    <a:band2V>
      <a:tcTxStyle/>
      <a:tcStyle>
        <a:tcBdr>
          <a:left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right>
        </a:tcBdr>
      </a:tcStyle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508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top>
        </a:tcBdr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5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Tahoma-regular.fnt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Tahoma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Page views – Number of times the page has been viewed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Page likes – The number of new people registering a like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Reach - The number of people who had any posts from your Page enter their screen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 engagements – The number of times people have engaged with our posts  through likes, comments, shares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Page followers – The number of people who have followed the page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Members – The total number of members in the group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members – New members to the group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Posts – The number of new posts in the group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Comments – The number of comments in the group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Reactions – The number of reactions in the group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*Active members – Members who’ve viewed, posted commented on or reacted to group content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47e5bbbc3f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g47e5bbbc3f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g47e5bbbc3f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Impressions – Number of times users saw the Tweet on Twitter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Engagements – Total number of times a user has interacted with a Tweet. This includes all clicks anywhere on the Tweet (including hashtags, links, avatar, username), retweets, replies follows and/or likes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Engagement rate – The number of engagements (clicks, retweets, replies, follows and likes) divided by the total number of impressions.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" name="Google Shape;163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1" i="0" sz="1200" u="none" cap="none" strike="noStrike">
              <a:solidFill>
                <a:srgbClr val="32463E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4" name="Google Shape;164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Google Shape;36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7.png"/><Relationship Id="rId6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7.png"/><Relationship Id="rId6" Type="http://schemas.openxmlformats.org/officeDocument/2006/relationships/image" Target="../media/image10.png"/><Relationship Id="rId7" Type="http://schemas.openxmlformats.org/officeDocument/2006/relationships/image" Target="../media/image4.png"/><Relationship Id="rId8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7.png"/><Relationship Id="rId6" Type="http://schemas.openxmlformats.org/officeDocument/2006/relationships/image" Target="../media/image10.png"/><Relationship Id="rId7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Relationship Id="rId4" Type="http://schemas.openxmlformats.org/officeDocument/2006/relationships/image" Target="../media/image1.png"/><Relationship Id="rId5" Type="http://schemas.openxmlformats.org/officeDocument/2006/relationships/image" Target="../media/image7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Relationship Id="rId4" Type="http://schemas.openxmlformats.org/officeDocument/2006/relationships/image" Target="../media/image1.png"/><Relationship Id="rId5" Type="http://schemas.openxmlformats.org/officeDocument/2006/relationships/image" Target="../media/image7.png"/><Relationship Id="rId6" Type="http://schemas.openxmlformats.org/officeDocument/2006/relationships/image" Target="../media/image10.png"/><Relationship Id="rId7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Relationship Id="rId4" Type="http://schemas.openxmlformats.org/officeDocument/2006/relationships/image" Target="../media/image7.png"/><Relationship Id="rId5" Type="http://schemas.openxmlformats.org/officeDocument/2006/relationships/image" Target="../media/image10.png"/><Relationship Id="rId6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502613"/>
            <a:ext cx="12198488" cy="1355387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3"/>
          <p:cNvSpPr txBox="1"/>
          <p:nvPr/>
        </p:nvSpPr>
        <p:spPr>
          <a:xfrm>
            <a:off x="7224600" y="1133225"/>
            <a:ext cx="49674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000" u="none" cap="none" strike="noStrike">
                <a:solidFill>
                  <a:srgbClr val="666666"/>
                </a:solidFill>
                <a:latin typeface="Tahoma"/>
                <a:ea typeface="Tahoma"/>
                <a:cs typeface="Tahoma"/>
                <a:sym typeface="Tahoma"/>
              </a:rPr>
              <a:t>Club Night </a:t>
            </a:r>
            <a:r>
              <a:rPr b="1" lang="en-GB" sz="3000">
                <a:solidFill>
                  <a:srgbClr val="666666"/>
                </a:solidFill>
                <a:latin typeface="Tahoma"/>
                <a:ea typeface="Tahoma"/>
                <a:cs typeface="Tahoma"/>
                <a:sym typeface="Tahoma"/>
              </a:rPr>
              <a:t>12</a:t>
            </a:r>
            <a:r>
              <a:rPr b="1" i="0" lang="en-GB" sz="3000" u="none" cap="none" strike="noStrike">
                <a:solidFill>
                  <a:srgbClr val="666666"/>
                </a:solidFill>
                <a:latin typeface="Tahoma"/>
                <a:ea typeface="Tahoma"/>
                <a:cs typeface="Tahoma"/>
                <a:sym typeface="Tahoma"/>
              </a:rPr>
              <a:t>/</a:t>
            </a:r>
            <a:r>
              <a:rPr b="1" lang="en-GB" sz="3000">
                <a:solidFill>
                  <a:srgbClr val="666666"/>
                </a:solidFill>
                <a:latin typeface="Tahoma"/>
                <a:ea typeface="Tahoma"/>
                <a:cs typeface="Tahoma"/>
                <a:sym typeface="Tahoma"/>
              </a:rPr>
              <a:t>11</a:t>
            </a:r>
            <a:r>
              <a:rPr b="1" i="0" lang="en-GB" sz="3000" u="none" cap="none" strike="noStrike">
                <a:solidFill>
                  <a:srgbClr val="666666"/>
                </a:solidFill>
                <a:latin typeface="Tahoma"/>
                <a:ea typeface="Tahoma"/>
                <a:cs typeface="Tahoma"/>
                <a:sym typeface="Tahoma"/>
              </a:rPr>
              <a:t>/201</a:t>
            </a:r>
            <a:r>
              <a:rPr b="1" lang="en-GB" sz="3000">
                <a:solidFill>
                  <a:srgbClr val="666666"/>
                </a:solidFill>
                <a:latin typeface="Tahoma"/>
                <a:ea typeface="Tahoma"/>
                <a:cs typeface="Tahoma"/>
                <a:sym typeface="Tahoma"/>
              </a:rPr>
              <a:t>8</a:t>
            </a:r>
            <a:endParaRPr sz="3000">
              <a:solidFill>
                <a:srgbClr val="666666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91" name="Google Shape;91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70000" y="76200"/>
            <a:ext cx="6705603" cy="6705603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3"/>
          <p:cNvSpPr txBox="1"/>
          <p:nvPr/>
        </p:nvSpPr>
        <p:spPr>
          <a:xfrm>
            <a:off x="7224600" y="4078975"/>
            <a:ext cx="4967400" cy="11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666666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666666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/>
          <p:nvPr>
            <p:ph type="title"/>
          </p:nvPr>
        </p:nvSpPr>
        <p:spPr>
          <a:xfrm>
            <a:off x="838200" y="607327"/>
            <a:ext cx="10515600" cy="10833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2E2"/>
              </a:buClr>
              <a:buSzPts val="4400"/>
              <a:buFont typeface="Tahoma"/>
              <a:buNone/>
            </a:pPr>
            <a:r>
              <a:rPr b="1" i="0" lang="en-GB" sz="4400" u="none" cap="none" strike="noStrike">
                <a:solidFill>
                  <a:srgbClr val="00B2E2"/>
                </a:solidFill>
                <a:latin typeface="Tahoma"/>
                <a:ea typeface="Tahoma"/>
                <a:cs typeface="Tahoma"/>
                <a:sym typeface="Tahoma"/>
              </a:rPr>
              <a:t>Facebook updates </a:t>
            </a:r>
            <a:r>
              <a:rPr b="1" i="0" lang="en-GB" sz="2400" u="none" cap="none" strike="noStrike">
                <a:solidFill>
                  <a:srgbClr val="00B2E2"/>
                </a:solidFill>
                <a:latin typeface="Tahoma"/>
                <a:ea typeface="Tahoma"/>
                <a:cs typeface="Tahoma"/>
                <a:sym typeface="Tahoma"/>
              </a:rPr>
              <a:t>(last 28 days)</a:t>
            </a:r>
            <a:r>
              <a:rPr b="1" i="0" lang="en-GB" sz="4400" u="none" cap="none" strike="noStrike">
                <a:solidFill>
                  <a:srgbClr val="00B2E2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endParaRPr/>
          </a:p>
        </p:txBody>
      </p:sp>
      <p:pic>
        <p:nvPicPr>
          <p:cNvPr id="99" name="Google Shape;9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502613"/>
            <a:ext cx="12192000" cy="1355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53800" y="89853"/>
            <a:ext cx="627932" cy="62793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1" name="Google Shape;101;p14"/>
          <p:cNvGraphicFramePr/>
          <p:nvPr/>
        </p:nvGraphicFramePr>
        <p:xfrm>
          <a:off x="978693" y="242083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{F4ABAADC-B5A0-41C8-86DE-A424F35CEAE5}</a:tableStyleId>
              </a:tblPr>
              <a:tblGrid>
                <a:gridCol w="2006400"/>
                <a:gridCol w="890900"/>
                <a:gridCol w="1016425"/>
              </a:tblGrid>
              <a:tr h="3902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Metrix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00B2E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latin typeface="Tahoma"/>
                          <a:ea typeface="Tahoma"/>
                          <a:cs typeface="Tahoma"/>
                          <a:sym typeface="Tahoma"/>
                        </a:rPr>
                        <a:t>Score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00B2E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1800">
                          <a:solidFill>
                            <a:schemeClr val="l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▲/▼</a:t>
                      </a:r>
                      <a:endParaRPr sz="18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>
                    <a:solidFill>
                      <a:srgbClr val="00B2E2"/>
                    </a:solidFill>
                  </a:tcPr>
                </a:tc>
              </a:tr>
              <a:tr h="3902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32463E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Page views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2463E"/>
                        </a:buClr>
                        <a:buSzPts val="1800"/>
                        <a:buFont typeface="Tahoma"/>
                        <a:buNone/>
                      </a:pPr>
                      <a:r>
                        <a:rPr lang="en-GB" sz="1800">
                          <a:solidFill>
                            <a:srgbClr val="32463E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25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SzPts val="1800"/>
                        <a:buFont typeface="Tahoma"/>
                        <a:buNone/>
                      </a:pPr>
                      <a:r>
                        <a:rPr lang="en-GB" sz="1800">
                          <a:solidFill>
                            <a:srgbClr val="FF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▼</a:t>
                      </a:r>
                      <a:r>
                        <a:rPr lang="en-GB" sz="1800">
                          <a:solidFill>
                            <a:srgbClr val="32463E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65%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902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32463E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Page likes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2463E"/>
                        </a:buClr>
                        <a:buSzPts val="1800"/>
                        <a:buFont typeface="Tahoma"/>
                        <a:buNone/>
                      </a:pPr>
                      <a:r>
                        <a:rPr lang="en-GB" sz="1800">
                          <a:solidFill>
                            <a:srgbClr val="32463E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-</a:t>
                      </a:r>
                      <a:endParaRPr sz="1800">
                        <a:solidFill>
                          <a:srgbClr val="32463E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-342900" lvl="0" marL="4572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2463E"/>
                        </a:buClr>
                        <a:buSzPts val="1800"/>
                        <a:buFont typeface="Tahoma"/>
                        <a:buChar char="-"/>
                      </a:pPr>
                      <a:r>
                        <a:rPr lang="en-GB" sz="1800">
                          <a:solidFill>
                            <a:srgbClr val="32463E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%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902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32463E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Reach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2463E"/>
                        </a:buClr>
                        <a:buSzPts val="1800"/>
                        <a:buFont typeface="Tahoma"/>
                        <a:buNone/>
                      </a:pPr>
                      <a:r>
                        <a:rPr lang="en-GB" sz="1800">
                          <a:solidFill>
                            <a:srgbClr val="32463E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81</a:t>
                      </a:r>
                      <a:endParaRPr sz="1800">
                        <a:solidFill>
                          <a:srgbClr val="32463E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Tahoma"/>
                        <a:buNone/>
                      </a:pPr>
                      <a:r>
                        <a:rPr b="0" i="0" lang="en-GB" sz="1800" u="none" strike="noStrike">
                          <a:solidFill>
                            <a:srgbClr val="FF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▼</a:t>
                      </a:r>
                      <a:r>
                        <a:rPr lang="en-GB" sz="1800">
                          <a:solidFill>
                            <a:srgbClr val="32463E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17</a:t>
                      </a:r>
                      <a:r>
                        <a:rPr b="0" i="0" lang="en-GB" sz="1800" u="none" strike="noStrike">
                          <a:solidFill>
                            <a:srgbClr val="32463E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%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902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32463E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Post engagement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2463E"/>
                        </a:buClr>
                        <a:buSzPts val="1800"/>
                        <a:buFont typeface="Tahoma"/>
                        <a:buNone/>
                      </a:pPr>
                      <a:r>
                        <a:rPr lang="en-GB" sz="1800">
                          <a:solidFill>
                            <a:srgbClr val="32463E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65</a:t>
                      </a:r>
                      <a:endParaRPr sz="1800">
                        <a:solidFill>
                          <a:srgbClr val="32463E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Tahoma"/>
                        <a:buNone/>
                      </a:pPr>
                      <a:r>
                        <a:rPr lang="en-GB" sz="1800">
                          <a:solidFill>
                            <a:srgbClr val="FF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▼</a:t>
                      </a:r>
                      <a:r>
                        <a:rPr lang="en-GB" sz="1800">
                          <a:solidFill>
                            <a:srgbClr val="32463E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88%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902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32463E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Page followers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2463E"/>
                        </a:buClr>
                        <a:buSzPts val="1800"/>
                        <a:buFont typeface="Tahoma"/>
                        <a:buNone/>
                      </a:pPr>
                      <a:r>
                        <a:rPr lang="en-GB" sz="1800">
                          <a:solidFill>
                            <a:srgbClr val="32463E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</a:t>
                      </a:r>
                      <a:endParaRPr sz="1800">
                        <a:solidFill>
                          <a:srgbClr val="32463E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SzPts val="1800"/>
                        <a:buFont typeface="Tahoma"/>
                        <a:buNone/>
                      </a:pPr>
                      <a:r>
                        <a:rPr lang="en-GB" sz="1800">
                          <a:solidFill>
                            <a:srgbClr val="FF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▼</a:t>
                      </a:r>
                      <a:r>
                        <a:rPr lang="en-GB" sz="1800">
                          <a:solidFill>
                            <a:srgbClr val="32463E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67</a:t>
                      </a:r>
                      <a:r>
                        <a:rPr lang="en-GB" sz="1800">
                          <a:solidFill>
                            <a:srgbClr val="32463E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%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aphicFrame>
        <p:nvGraphicFramePr>
          <p:cNvPr id="102" name="Google Shape;102;p14"/>
          <p:cNvGraphicFramePr/>
          <p:nvPr/>
        </p:nvGraphicFramePr>
        <p:xfrm>
          <a:off x="5853111" y="242580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{F4ABAADC-B5A0-41C8-86DE-A424F35CEAE5}</a:tableStyleId>
              </a:tblPr>
              <a:tblGrid>
                <a:gridCol w="1843925"/>
                <a:gridCol w="890900"/>
                <a:gridCol w="1267225"/>
              </a:tblGrid>
              <a:tr h="3902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ahoma"/>
                        <a:buNone/>
                      </a:pPr>
                      <a:r>
                        <a:rPr lang="en-GB" sz="1800">
                          <a:latin typeface="Tahoma"/>
                          <a:ea typeface="Tahoma"/>
                          <a:cs typeface="Tahoma"/>
                          <a:sym typeface="Tahoma"/>
                        </a:rPr>
                        <a:t>Metrix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00B2E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latin typeface="Tahoma"/>
                          <a:ea typeface="Tahoma"/>
                          <a:cs typeface="Tahoma"/>
                          <a:sym typeface="Tahoma"/>
                        </a:rPr>
                        <a:t>Score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00B2E2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GB" sz="1800">
                          <a:solidFill>
                            <a:schemeClr val="l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▲/▼</a:t>
                      </a:r>
                      <a:endParaRPr sz="18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>
                    <a:solidFill>
                      <a:srgbClr val="00B2E2"/>
                    </a:solidFill>
                  </a:tcPr>
                </a:tc>
              </a:tr>
              <a:tr h="3902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32463E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Members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2463E"/>
                        </a:buClr>
                        <a:buSzPts val="1800"/>
                        <a:buFont typeface="Tahoma"/>
                        <a:buNone/>
                      </a:pPr>
                      <a:r>
                        <a:rPr lang="en-GB" sz="1800">
                          <a:solidFill>
                            <a:srgbClr val="32463E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85*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800"/>
                        <a:buFont typeface="Tahoma"/>
                        <a:buNone/>
                      </a:pPr>
                      <a:r>
                        <a:rPr lang="en-GB" sz="1800">
                          <a:solidFill>
                            <a:schemeClr val="accent6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▲</a:t>
                      </a:r>
                      <a:r>
                        <a:rPr lang="en-GB" sz="1800">
                          <a:latin typeface="Tahoma"/>
                          <a:ea typeface="Tahoma"/>
                          <a:cs typeface="Tahoma"/>
                          <a:sym typeface="Tahoma"/>
                        </a:rPr>
                        <a:t>1</a:t>
                      </a:r>
                      <a:r>
                        <a:rPr lang="en-GB" sz="1800">
                          <a:solidFill>
                            <a:srgbClr val="32463E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%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902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32463E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New members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2463E"/>
                        </a:buClr>
                        <a:buSzPts val="1800"/>
                        <a:buFont typeface="Tahoma"/>
                        <a:buNone/>
                      </a:pPr>
                      <a:r>
                        <a:rPr lang="en-GB" sz="1800">
                          <a:solidFill>
                            <a:srgbClr val="32463E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0AD47"/>
                        </a:buClr>
                        <a:buSzPts val="1800"/>
                        <a:buFont typeface="Tahoma"/>
                        <a:buNone/>
                      </a:pPr>
                      <a:r>
                        <a:rPr lang="en-GB" sz="1800">
                          <a:solidFill>
                            <a:srgbClr val="FF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▼</a:t>
                      </a:r>
                      <a:r>
                        <a:rPr lang="en-GB" sz="1800">
                          <a:solidFill>
                            <a:srgbClr val="32463E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75</a:t>
                      </a:r>
                      <a:r>
                        <a:rPr lang="en-GB" sz="1800">
                          <a:solidFill>
                            <a:srgbClr val="32463E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%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902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32463E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Posts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2463E"/>
                        </a:buClr>
                        <a:buSzPts val="1800"/>
                        <a:buFont typeface="Tahoma"/>
                        <a:buNone/>
                      </a:pPr>
                      <a:r>
                        <a:rPr lang="en-GB" sz="1800">
                          <a:solidFill>
                            <a:srgbClr val="32463E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21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SzPts val="1800"/>
                        <a:buFont typeface="Tahoma"/>
                        <a:buNone/>
                      </a:pPr>
                      <a:r>
                        <a:rPr lang="en-GB" sz="1800">
                          <a:solidFill>
                            <a:srgbClr val="FF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▼</a:t>
                      </a:r>
                      <a:r>
                        <a:rPr lang="en-GB" sz="1800">
                          <a:solidFill>
                            <a:srgbClr val="32463E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46%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902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32463E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Comments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2463E"/>
                        </a:buClr>
                        <a:buSzPts val="1800"/>
                        <a:buFont typeface="Tahoma"/>
                        <a:buNone/>
                      </a:pPr>
                      <a:r>
                        <a:rPr lang="en-GB" sz="1800">
                          <a:solidFill>
                            <a:srgbClr val="32463E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106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SzPts val="1800"/>
                        <a:buFont typeface="Tahoma"/>
                        <a:buNone/>
                      </a:pPr>
                      <a:r>
                        <a:rPr lang="en-GB" sz="1800">
                          <a:solidFill>
                            <a:srgbClr val="FF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▼</a:t>
                      </a:r>
                      <a:r>
                        <a:rPr lang="en-GB" sz="1800">
                          <a:solidFill>
                            <a:srgbClr val="32463E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51%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902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solidFill>
                            <a:srgbClr val="32463E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Reactions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2463E"/>
                        </a:buClr>
                        <a:buSzPts val="1800"/>
                        <a:buFont typeface="Tahoma"/>
                        <a:buNone/>
                      </a:pPr>
                      <a:r>
                        <a:rPr lang="en-GB" sz="1800">
                          <a:solidFill>
                            <a:srgbClr val="32463E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162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SzPts val="1800"/>
                        <a:buFont typeface="Tahoma"/>
                        <a:buNone/>
                      </a:pPr>
                      <a:r>
                        <a:rPr lang="en-GB" sz="1800">
                          <a:solidFill>
                            <a:srgbClr val="FF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▼</a:t>
                      </a:r>
                      <a:r>
                        <a:rPr lang="en-GB" sz="1800">
                          <a:solidFill>
                            <a:srgbClr val="32463E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50%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103" name="Google Shape;103;p14"/>
          <p:cNvSpPr txBox="1"/>
          <p:nvPr/>
        </p:nvSpPr>
        <p:spPr>
          <a:xfrm>
            <a:off x="978693" y="1821656"/>
            <a:ext cx="264318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rgbClr val="32463E"/>
                </a:solidFill>
                <a:latin typeface="Tahoma"/>
                <a:ea typeface="Tahoma"/>
                <a:cs typeface="Tahoma"/>
                <a:sym typeface="Tahoma"/>
              </a:rPr>
              <a:t>Facebook page</a:t>
            </a:r>
            <a:endParaRPr/>
          </a:p>
        </p:txBody>
      </p:sp>
      <p:sp>
        <p:nvSpPr>
          <p:cNvPr id="104" name="Google Shape;104;p14"/>
          <p:cNvSpPr txBox="1"/>
          <p:nvPr/>
        </p:nvSpPr>
        <p:spPr>
          <a:xfrm>
            <a:off x="5853100" y="1821650"/>
            <a:ext cx="460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rgbClr val="32463E"/>
                </a:solidFill>
                <a:latin typeface="Tahoma"/>
                <a:ea typeface="Tahoma"/>
                <a:cs typeface="Tahoma"/>
                <a:sym typeface="Tahoma"/>
              </a:rPr>
              <a:t>Facebook group (members only)</a:t>
            </a:r>
            <a:endParaRPr/>
          </a:p>
        </p:txBody>
      </p:sp>
      <p:sp>
        <p:nvSpPr>
          <p:cNvPr id="105" name="Google Shape;105;p14"/>
          <p:cNvSpPr txBox="1"/>
          <p:nvPr/>
        </p:nvSpPr>
        <p:spPr>
          <a:xfrm>
            <a:off x="5853111" y="4963290"/>
            <a:ext cx="264318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*75 Active members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4"/>
          <p:cNvSpPr txBox="1"/>
          <p:nvPr/>
        </p:nvSpPr>
        <p:spPr>
          <a:xfrm>
            <a:off x="906675" y="222500"/>
            <a:ext cx="7079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32463E"/>
                </a:solidFill>
                <a:latin typeface="Tahoma"/>
                <a:ea typeface="Tahoma"/>
                <a:cs typeface="Tahoma"/>
                <a:sym typeface="Tahoma"/>
              </a:rPr>
              <a:t>Derbyshire Advanced Motorcyclists</a:t>
            </a:r>
            <a:endParaRPr/>
          </a:p>
        </p:txBody>
      </p:sp>
      <p:pic>
        <p:nvPicPr>
          <p:cNvPr id="107" name="Google Shape;107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906675" cy="90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285325" y="5951325"/>
            <a:ext cx="906676" cy="906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5"/>
          <p:cNvSpPr txBox="1"/>
          <p:nvPr>
            <p:ph type="title"/>
          </p:nvPr>
        </p:nvSpPr>
        <p:spPr>
          <a:xfrm>
            <a:off x="838200" y="607327"/>
            <a:ext cx="10515600" cy="10833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2E2"/>
              </a:buClr>
              <a:buSzPts val="4400"/>
              <a:buFont typeface="Tahoma"/>
              <a:buNone/>
            </a:pPr>
            <a:r>
              <a:rPr b="1" i="0" lang="en-GB" sz="4400" u="none" cap="none" strike="noStrike">
                <a:solidFill>
                  <a:srgbClr val="00B2E2"/>
                </a:solidFill>
                <a:latin typeface="Tahoma"/>
                <a:ea typeface="Tahoma"/>
                <a:cs typeface="Tahoma"/>
                <a:sym typeface="Tahoma"/>
              </a:rPr>
              <a:t>Facebook highlights </a:t>
            </a:r>
            <a:r>
              <a:rPr b="1" i="0" lang="en-GB" sz="2400" u="none" cap="none" strike="noStrike">
                <a:solidFill>
                  <a:srgbClr val="00B2E2"/>
                </a:solidFill>
                <a:latin typeface="Tahoma"/>
                <a:ea typeface="Tahoma"/>
                <a:cs typeface="Tahoma"/>
                <a:sym typeface="Tahoma"/>
              </a:rPr>
              <a:t>(last 28 days)</a:t>
            </a:r>
            <a:r>
              <a:rPr b="1" i="0" lang="en-GB" sz="4400" u="none" cap="none" strike="noStrike">
                <a:solidFill>
                  <a:srgbClr val="00B2E2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endParaRPr/>
          </a:p>
        </p:txBody>
      </p:sp>
      <p:pic>
        <p:nvPicPr>
          <p:cNvPr id="115" name="Google Shape;11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502613"/>
            <a:ext cx="12192000" cy="1355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53800" y="89853"/>
            <a:ext cx="627932" cy="627932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5"/>
          <p:cNvSpPr txBox="1"/>
          <p:nvPr/>
        </p:nvSpPr>
        <p:spPr>
          <a:xfrm>
            <a:off x="978693" y="1821656"/>
            <a:ext cx="264318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rgbClr val="32463E"/>
                </a:solidFill>
                <a:latin typeface="Tahoma"/>
                <a:ea typeface="Tahoma"/>
                <a:cs typeface="Tahoma"/>
                <a:sym typeface="Tahoma"/>
              </a:rPr>
              <a:t>Facebook group</a:t>
            </a:r>
            <a:endParaRPr/>
          </a:p>
        </p:txBody>
      </p:sp>
      <p:sp>
        <p:nvSpPr>
          <p:cNvPr id="118" name="Google Shape;118;p15"/>
          <p:cNvSpPr txBox="1"/>
          <p:nvPr/>
        </p:nvSpPr>
        <p:spPr>
          <a:xfrm>
            <a:off x="906675" y="222500"/>
            <a:ext cx="7079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32463E"/>
                </a:solidFill>
                <a:latin typeface="Tahoma"/>
                <a:ea typeface="Tahoma"/>
                <a:cs typeface="Tahoma"/>
                <a:sym typeface="Tahoma"/>
              </a:rPr>
              <a:t>Derbyshire Advanced Motorcyclists</a:t>
            </a:r>
            <a:endParaRPr/>
          </a:p>
        </p:txBody>
      </p:sp>
      <p:pic>
        <p:nvPicPr>
          <p:cNvPr id="119" name="Google Shape;119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906675" cy="90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285325" y="5951325"/>
            <a:ext cx="906676" cy="906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04800" y="2470566"/>
            <a:ext cx="5736775" cy="2783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251950" y="2914025"/>
            <a:ext cx="4482498" cy="221448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3" name="Google Shape;123;p15"/>
          <p:cNvCxnSpPr/>
          <p:nvPr/>
        </p:nvCxnSpPr>
        <p:spPr>
          <a:xfrm>
            <a:off x="5966000" y="3254100"/>
            <a:ext cx="1442100" cy="69300"/>
          </a:xfrm>
          <a:prstGeom prst="straightConnector1">
            <a:avLst/>
          </a:prstGeom>
          <a:noFill/>
          <a:ln cap="flat" cmpd="sng" w="41275">
            <a:solidFill>
              <a:srgbClr val="00B2E2"/>
            </a:solidFill>
            <a:prstDash val="solid"/>
            <a:miter lim="800000"/>
            <a:headEnd len="med" w="med" type="oval"/>
            <a:tailEnd len="med" w="med" type="stealth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6"/>
          <p:cNvSpPr txBox="1"/>
          <p:nvPr>
            <p:ph type="title"/>
          </p:nvPr>
        </p:nvSpPr>
        <p:spPr>
          <a:xfrm>
            <a:off x="838200" y="607327"/>
            <a:ext cx="10515600" cy="108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2E2"/>
              </a:buClr>
              <a:buSzPts val="4400"/>
              <a:buFont typeface="Tahoma"/>
              <a:buNone/>
            </a:pPr>
            <a:r>
              <a:rPr b="1" i="0" lang="en-GB" sz="4400" u="none" cap="none" strike="noStrike">
                <a:solidFill>
                  <a:srgbClr val="00B2E2"/>
                </a:solidFill>
                <a:latin typeface="Tahoma"/>
                <a:ea typeface="Tahoma"/>
                <a:cs typeface="Tahoma"/>
                <a:sym typeface="Tahoma"/>
              </a:rPr>
              <a:t>Facebook highlights </a:t>
            </a:r>
            <a:r>
              <a:rPr b="1" i="0" lang="en-GB" sz="2400" u="none" cap="none" strike="noStrike">
                <a:solidFill>
                  <a:srgbClr val="00B2E2"/>
                </a:solidFill>
                <a:latin typeface="Tahoma"/>
                <a:ea typeface="Tahoma"/>
                <a:cs typeface="Tahoma"/>
                <a:sym typeface="Tahoma"/>
              </a:rPr>
              <a:t>(last 28 days)</a:t>
            </a:r>
            <a:r>
              <a:rPr b="1" i="0" lang="en-GB" sz="4400" u="none" cap="none" strike="noStrike">
                <a:solidFill>
                  <a:srgbClr val="00B2E2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endParaRPr/>
          </a:p>
        </p:txBody>
      </p:sp>
      <p:pic>
        <p:nvPicPr>
          <p:cNvPr id="130" name="Google Shape;13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502613"/>
            <a:ext cx="12192000" cy="1355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53800" y="89853"/>
            <a:ext cx="627932" cy="627932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6"/>
          <p:cNvSpPr txBox="1"/>
          <p:nvPr/>
        </p:nvSpPr>
        <p:spPr>
          <a:xfrm>
            <a:off x="978693" y="1821656"/>
            <a:ext cx="2643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rgbClr val="32463E"/>
                </a:solidFill>
                <a:latin typeface="Tahoma"/>
                <a:ea typeface="Tahoma"/>
                <a:cs typeface="Tahoma"/>
                <a:sym typeface="Tahoma"/>
              </a:rPr>
              <a:t>Facebook group</a:t>
            </a:r>
            <a:endParaRPr/>
          </a:p>
        </p:txBody>
      </p:sp>
      <p:sp>
        <p:nvSpPr>
          <p:cNvPr id="133" name="Google Shape;133;p16"/>
          <p:cNvSpPr txBox="1"/>
          <p:nvPr/>
        </p:nvSpPr>
        <p:spPr>
          <a:xfrm>
            <a:off x="906675" y="222500"/>
            <a:ext cx="7079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32463E"/>
                </a:solidFill>
                <a:latin typeface="Tahoma"/>
                <a:ea typeface="Tahoma"/>
                <a:cs typeface="Tahoma"/>
                <a:sym typeface="Tahoma"/>
              </a:rPr>
              <a:t>Derbyshire Advanced Motorcyclists</a:t>
            </a:r>
            <a:endParaRPr/>
          </a:p>
        </p:txBody>
      </p:sp>
      <p:pic>
        <p:nvPicPr>
          <p:cNvPr id="134" name="Google Shape;134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906675" cy="90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285325" y="5951325"/>
            <a:ext cx="906676" cy="906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63393" y="2221852"/>
            <a:ext cx="8265207" cy="33661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7"/>
          <p:cNvSpPr txBox="1"/>
          <p:nvPr>
            <p:ph type="title"/>
          </p:nvPr>
        </p:nvSpPr>
        <p:spPr>
          <a:xfrm>
            <a:off x="838200" y="607327"/>
            <a:ext cx="10515600" cy="10833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2E2"/>
              </a:buClr>
              <a:buSzPts val="4400"/>
              <a:buFont typeface="Tahoma"/>
              <a:buNone/>
            </a:pPr>
            <a:r>
              <a:rPr b="1" i="0" lang="en-GB" sz="4400" u="none" cap="none" strike="noStrike">
                <a:solidFill>
                  <a:srgbClr val="00B2E2"/>
                </a:solidFill>
                <a:latin typeface="Tahoma"/>
                <a:ea typeface="Tahoma"/>
                <a:cs typeface="Tahoma"/>
                <a:sym typeface="Tahoma"/>
              </a:rPr>
              <a:t>Twitter updates </a:t>
            </a:r>
            <a:r>
              <a:rPr b="1" i="0" lang="en-GB" sz="2400" u="none" cap="none" strike="noStrike">
                <a:solidFill>
                  <a:srgbClr val="00B2E2"/>
                </a:solidFill>
                <a:latin typeface="Tahoma"/>
                <a:ea typeface="Tahoma"/>
                <a:cs typeface="Tahoma"/>
                <a:sym typeface="Tahoma"/>
              </a:rPr>
              <a:t>(last 28 days)</a:t>
            </a:r>
            <a:r>
              <a:rPr b="1" i="0" lang="en-GB" sz="4400" u="none" cap="none" strike="noStrike">
                <a:solidFill>
                  <a:srgbClr val="00B2E2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endParaRPr/>
          </a:p>
        </p:txBody>
      </p:sp>
      <p:pic>
        <p:nvPicPr>
          <p:cNvPr id="143" name="Google Shape;14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502613"/>
            <a:ext cx="12192000" cy="1355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53800" y="145662"/>
            <a:ext cx="614783" cy="616393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7"/>
          <p:cNvSpPr txBox="1"/>
          <p:nvPr/>
        </p:nvSpPr>
        <p:spPr>
          <a:xfrm>
            <a:off x="906675" y="222500"/>
            <a:ext cx="7079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32463E"/>
                </a:solidFill>
                <a:latin typeface="Tahoma"/>
                <a:ea typeface="Tahoma"/>
                <a:cs typeface="Tahoma"/>
                <a:sym typeface="Tahoma"/>
              </a:rPr>
              <a:t>Derbyshire Advanced Motorcyclists</a:t>
            </a:r>
            <a:endParaRPr/>
          </a:p>
        </p:txBody>
      </p:sp>
      <p:pic>
        <p:nvPicPr>
          <p:cNvPr id="146" name="Google Shape;146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906675" cy="90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285325" y="5951325"/>
            <a:ext cx="906676" cy="906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21113" y="2287125"/>
            <a:ext cx="10749776" cy="183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8"/>
          <p:cNvSpPr txBox="1"/>
          <p:nvPr>
            <p:ph type="title"/>
          </p:nvPr>
        </p:nvSpPr>
        <p:spPr>
          <a:xfrm>
            <a:off x="906675" y="762050"/>
            <a:ext cx="9097200" cy="125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2E2"/>
              </a:buClr>
              <a:buSzPts val="4400"/>
              <a:buFont typeface="Tahoma"/>
              <a:buNone/>
            </a:pPr>
            <a:r>
              <a:rPr b="1" i="0" lang="en-GB" sz="4400" u="none" cap="none" strike="noStrike">
                <a:solidFill>
                  <a:srgbClr val="00B2E2"/>
                </a:solidFill>
                <a:latin typeface="Tahoma"/>
                <a:ea typeface="Tahoma"/>
                <a:cs typeface="Tahoma"/>
                <a:sym typeface="Tahoma"/>
              </a:rPr>
              <a:t>Twitter highlights </a:t>
            </a:r>
            <a:r>
              <a:rPr b="1" i="0" lang="en-GB" sz="2400" u="none" cap="none" strike="noStrike">
                <a:solidFill>
                  <a:srgbClr val="00B2E2"/>
                </a:solidFill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b="1" lang="en-GB" sz="2400">
                <a:solidFill>
                  <a:srgbClr val="00B2E2"/>
                </a:solidFill>
                <a:latin typeface="Tahoma"/>
                <a:ea typeface="Tahoma"/>
                <a:cs typeface="Tahoma"/>
                <a:sym typeface="Tahoma"/>
              </a:rPr>
              <a:t>October</a:t>
            </a:r>
            <a:r>
              <a:rPr b="1" i="0" lang="en-GB" sz="2400" u="none" cap="none" strike="noStrike">
                <a:solidFill>
                  <a:srgbClr val="00B2E2"/>
                </a:solidFill>
                <a:latin typeface="Tahoma"/>
                <a:ea typeface="Tahoma"/>
                <a:cs typeface="Tahoma"/>
                <a:sym typeface="Tahoma"/>
              </a:rPr>
              <a:t> 2018)</a:t>
            </a:r>
            <a:r>
              <a:rPr b="1" i="0" lang="en-GB" sz="4400" u="none" cap="none" strike="noStrike">
                <a:solidFill>
                  <a:srgbClr val="00B2E2"/>
                </a:solidFill>
                <a:latin typeface="Tahoma"/>
                <a:ea typeface="Tahoma"/>
                <a:cs typeface="Tahoma"/>
                <a:sym typeface="Tahoma"/>
              </a:rPr>
              <a:t>  </a:t>
            </a:r>
            <a:endParaRPr/>
          </a:p>
        </p:txBody>
      </p:sp>
      <p:pic>
        <p:nvPicPr>
          <p:cNvPr id="155" name="Google Shape;15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502613"/>
            <a:ext cx="12192000" cy="1355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53800" y="145662"/>
            <a:ext cx="614783" cy="616393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8"/>
          <p:cNvSpPr txBox="1"/>
          <p:nvPr/>
        </p:nvSpPr>
        <p:spPr>
          <a:xfrm>
            <a:off x="906675" y="222500"/>
            <a:ext cx="7079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32463E"/>
                </a:solidFill>
                <a:latin typeface="Tahoma"/>
                <a:ea typeface="Tahoma"/>
                <a:cs typeface="Tahoma"/>
                <a:sym typeface="Tahoma"/>
              </a:rPr>
              <a:t>Derbyshire Advanced Motorcyclists</a:t>
            </a:r>
            <a:endParaRPr/>
          </a:p>
        </p:txBody>
      </p:sp>
      <p:pic>
        <p:nvPicPr>
          <p:cNvPr id="158" name="Google Shape;158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906675" cy="90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285325" y="5951325"/>
            <a:ext cx="906676" cy="906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161250" y="2016650"/>
            <a:ext cx="8332676" cy="4384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9"/>
          <p:cNvSpPr txBox="1"/>
          <p:nvPr>
            <p:ph type="title"/>
          </p:nvPr>
        </p:nvSpPr>
        <p:spPr>
          <a:xfrm>
            <a:off x="838200" y="607327"/>
            <a:ext cx="10515600" cy="10833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2E2"/>
              </a:buClr>
              <a:buSzPts val="4400"/>
              <a:buFont typeface="Tahoma"/>
              <a:buNone/>
            </a:pPr>
            <a:r>
              <a:rPr b="1" i="0" lang="en-GB" sz="4400" u="none" cap="none" strike="noStrike">
                <a:solidFill>
                  <a:srgbClr val="00B2E2"/>
                </a:solidFill>
                <a:latin typeface="Tahoma"/>
                <a:ea typeface="Tahoma"/>
                <a:cs typeface="Tahoma"/>
                <a:sym typeface="Tahoma"/>
              </a:rPr>
              <a:t>Club website  - </a:t>
            </a:r>
            <a:r>
              <a:rPr b="0" i="0" lang="en-GB" sz="4400" u="none" cap="none" strike="noStrike">
                <a:solidFill>
                  <a:srgbClr val="00B2E2"/>
                </a:solidFill>
                <a:latin typeface="Tahoma"/>
                <a:ea typeface="Tahoma"/>
                <a:cs typeface="Tahoma"/>
                <a:sym typeface="Tahoma"/>
              </a:rPr>
              <a:t>https://derbyam.org.uk/</a:t>
            </a:r>
            <a:endParaRPr b="1" i="0" sz="4400" u="none" cap="none" strike="noStrike">
              <a:solidFill>
                <a:srgbClr val="00B2E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67" name="Google Shape;16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502613"/>
            <a:ext cx="12192000" cy="1355387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9"/>
          <p:cNvSpPr txBox="1"/>
          <p:nvPr/>
        </p:nvSpPr>
        <p:spPr>
          <a:xfrm>
            <a:off x="657225" y="1690700"/>
            <a:ext cx="10696500" cy="5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Tahoma"/>
                <a:ea typeface="Tahoma"/>
                <a:cs typeface="Tahoma"/>
                <a:sym typeface="Tahoma"/>
              </a:rPr>
              <a:t>Front (Home) page reshuffle - The five latest posts and five upcoming events are now more prominent.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9" name="Google Shape;169;p19"/>
          <p:cNvSpPr txBox="1"/>
          <p:nvPr/>
        </p:nvSpPr>
        <p:spPr>
          <a:xfrm>
            <a:off x="906675" y="222500"/>
            <a:ext cx="7079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32463E"/>
                </a:solidFill>
                <a:latin typeface="Tahoma"/>
                <a:ea typeface="Tahoma"/>
                <a:cs typeface="Tahoma"/>
                <a:sym typeface="Tahoma"/>
              </a:rPr>
              <a:t>Derbyshire Advanced Motorcyclists</a:t>
            </a:r>
            <a:endParaRPr/>
          </a:p>
        </p:txBody>
      </p:sp>
      <p:pic>
        <p:nvPicPr>
          <p:cNvPr id="170" name="Google Shape;17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06675" cy="90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285325" y="5951325"/>
            <a:ext cx="906676" cy="906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97725" y="2235800"/>
            <a:ext cx="9087600" cy="35345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