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Tahoma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5630D15-EEBA-4B74-8A8B-93B9ED287180}">
  <a:tblStyle styleId="{85630D15-EEBA-4B74-8A8B-93B9ED28718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Tahoma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views – Number of times the page has been viewed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likes – The number of new people registering a like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 - The number of people who had any posts from your Page enter their screen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engagements – The number of times people have engaged with our posts  through likes, comments, shares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followers – The number of people who have followed the page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Members – The total number of members in the group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members – New members to the group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Posts – The number of new posts in the group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Comments – The number of comments in the group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Reactions – The number of reactions in the group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*Active members – Members who’ve viewed, posted commented on or reacted to group content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Impressions – Number of times users saw the Tweet on Twitter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Engagements – Total number of times a user has interacted with a Tweet. This includes all clicks anywhere on the Tweet (including hashtags, links, avatar, username), retweets, replies follows and/or likes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Engagement rate – The number of engagements (clicks, retweets, replies, follows and likes) divided by the total number of impressions.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 u="none" cap="none" strike="noStrike">
              <a:solidFill>
                <a:srgbClr val="32463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" name="Google Shape;16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15.jp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2.jpg"/><Relationship Id="rId8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1.png"/><Relationship Id="rId8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2613"/>
            <a:ext cx="12198488" cy="135538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7224600" y="1133225"/>
            <a:ext cx="49674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0" u="none" cap="none" strike="noStrike">
                <a:solidFill>
                  <a:srgbClr val="666666"/>
                </a:solidFill>
                <a:latin typeface="Tahoma"/>
                <a:ea typeface="Tahoma"/>
                <a:cs typeface="Tahoma"/>
                <a:sym typeface="Tahoma"/>
              </a:rPr>
              <a:t>Club Night </a:t>
            </a:r>
            <a:r>
              <a:rPr b="1" lang="en-GB" sz="3000">
                <a:solidFill>
                  <a:srgbClr val="666666"/>
                </a:solidFill>
                <a:latin typeface="Tahoma"/>
                <a:ea typeface="Tahoma"/>
                <a:cs typeface="Tahoma"/>
                <a:sym typeface="Tahoma"/>
              </a:rPr>
              <a:t>14</a:t>
            </a:r>
            <a:r>
              <a:rPr b="1" i="0" lang="en-GB" sz="3000" u="none" cap="none" strike="noStrike">
                <a:solidFill>
                  <a:srgbClr val="666666"/>
                </a:solidFill>
                <a:latin typeface="Tahoma"/>
                <a:ea typeface="Tahoma"/>
                <a:cs typeface="Tahoma"/>
                <a:sym typeface="Tahoma"/>
              </a:rPr>
              <a:t>/</a:t>
            </a:r>
            <a:r>
              <a:rPr b="1" lang="en-GB" sz="3000">
                <a:solidFill>
                  <a:srgbClr val="666666"/>
                </a:solidFill>
                <a:latin typeface="Tahoma"/>
                <a:ea typeface="Tahoma"/>
                <a:cs typeface="Tahoma"/>
                <a:sym typeface="Tahoma"/>
              </a:rPr>
              <a:t>01</a:t>
            </a:r>
            <a:r>
              <a:rPr b="1" i="0" lang="en-GB" sz="3000" u="none" cap="none" strike="noStrike">
                <a:solidFill>
                  <a:srgbClr val="666666"/>
                </a:solidFill>
                <a:latin typeface="Tahoma"/>
                <a:ea typeface="Tahoma"/>
                <a:cs typeface="Tahoma"/>
                <a:sym typeface="Tahoma"/>
              </a:rPr>
              <a:t>/201</a:t>
            </a:r>
            <a:r>
              <a:rPr b="1" lang="en-GB" sz="3000">
                <a:solidFill>
                  <a:srgbClr val="666666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3000">
              <a:solidFill>
                <a:srgbClr val="6666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000" y="76200"/>
            <a:ext cx="6705603" cy="6705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838200" y="607327"/>
            <a:ext cx="10515600" cy="1083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2E2"/>
              </a:buClr>
              <a:buSzPts val="4400"/>
              <a:buFont typeface="Tahoma"/>
              <a:buNone/>
            </a:pP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Facebook 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2613"/>
            <a:ext cx="12192000" cy="135538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838200" y="1825625"/>
            <a:ext cx="10515600" cy="367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590">
                <a:solidFill>
                  <a:srgbClr val="32463E"/>
                </a:solidFill>
                <a:latin typeface="Tahoma"/>
                <a:ea typeface="Tahoma"/>
                <a:cs typeface="Tahoma"/>
                <a:sym typeface="Tahoma"/>
              </a:rPr>
              <a:t>Christmas toy run was a success.</a:t>
            </a:r>
            <a:endParaRPr sz="2590">
              <a:solidFill>
                <a:srgbClr val="32463E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64135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rgbClr val="32463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01900" y="162201"/>
            <a:ext cx="1663424" cy="1663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906675" y="222500"/>
            <a:ext cx="707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2463E"/>
                </a:solidFill>
                <a:latin typeface="Tahoma"/>
                <a:ea typeface="Tahoma"/>
                <a:cs typeface="Tahoma"/>
                <a:sym typeface="Tahoma"/>
              </a:rPr>
              <a:t>Derbyshire Advanced Motorcyclists</a:t>
            </a:r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06675" cy="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85325" y="5951325"/>
            <a:ext cx="906676" cy="90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8200" y="2539225"/>
            <a:ext cx="3361975" cy="25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49845" y="2539225"/>
            <a:ext cx="2757755" cy="367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57150" y="1856925"/>
            <a:ext cx="3928176" cy="392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838200" y="607327"/>
            <a:ext cx="10515600" cy="1083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2E2"/>
              </a:buClr>
              <a:buSzPts val="4400"/>
              <a:buFont typeface="Tahoma"/>
              <a:buNone/>
            </a:pP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Facebook updates </a:t>
            </a:r>
            <a:r>
              <a:rPr b="1" i="0" lang="en-GB" sz="2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(last 28 days)</a:t>
            </a: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2613"/>
            <a:ext cx="12192000" cy="135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53800" y="89853"/>
            <a:ext cx="627932" cy="6279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4" name="Google Shape;114;p15"/>
          <p:cNvGraphicFramePr/>
          <p:nvPr/>
        </p:nvGraphicFramePr>
        <p:xfrm>
          <a:off x="978693" y="24208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{85630D15-EEBA-4B74-8A8B-93B9ED287180}</a:tableStyleId>
              </a:tblPr>
              <a:tblGrid>
                <a:gridCol w="2006400"/>
                <a:gridCol w="890900"/>
                <a:gridCol w="1016425"/>
              </a:tblGrid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Metrix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2E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Score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2E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80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▲/▼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00B2E2"/>
                    </a:solidFill>
                  </a:tcPr>
                </a:tc>
              </a:tr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Page views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32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▼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77%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Page likes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800">
                        <a:solidFill>
                          <a:srgbClr val="32463E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AD47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▼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94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Reach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133</a:t>
                      </a:r>
                      <a:endParaRPr sz="1800">
                        <a:solidFill>
                          <a:srgbClr val="32463E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Tahoma"/>
                        <a:buNone/>
                      </a:pPr>
                      <a:r>
                        <a:rPr b="0" i="0" lang="en-GB" sz="1800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▼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98</a:t>
                      </a:r>
                      <a:r>
                        <a:rPr b="0" i="0" lang="en-GB" sz="1800" u="none" strike="noStrike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Post engagement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316</a:t>
                      </a:r>
                      <a:endParaRPr sz="1800">
                        <a:solidFill>
                          <a:srgbClr val="32463E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▼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73%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Page followers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800">
                        <a:solidFill>
                          <a:srgbClr val="32463E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▼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88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%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15" name="Google Shape;115;p15"/>
          <p:cNvGraphicFramePr/>
          <p:nvPr/>
        </p:nvGraphicFramePr>
        <p:xfrm>
          <a:off x="5853111" y="24258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{85630D15-EEBA-4B74-8A8B-93B9ED287180}</a:tableStyleId>
              </a:tblPr>
              <a:tblGrid>
                <a:gridCol w="1843925"/>
                <a:gridCol w="890900"/>
                <a:gridCol w="1267225"/>
              </a:tblGrid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Metrix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2E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Score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2E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80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▲/▼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00B2E2"/>
                    </a:solidFill>
                  </a:tcPr>
                </a:tc>
              </a:tr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Members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chemeClr val="accent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▲</a:t>
                      </a:r>
                      <a:r>
                        <a:rPr lang="en-GB" sz="180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▼</a:t>
                      </a:r>
                      <a:r>
                        <a:rPr lang="en-GB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-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New members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AD47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chemeClr val="accent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▲</a:t>
                      </a:r>
                      <a:r>
                        <a:rPr lang="en-GB" sz="180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▼</a:t>
                      </a:r>
                      <a:r>
                        <a:rPr lang="en-GB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-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Posts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▼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Comments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138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▼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32%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Reactions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257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▼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27%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6" name="Google Shape;116;p15"/>
          <p:cNvSpPr txBox="1"/>
          <p:nvPr/>
        </p:nvSpPr>
        <p:spPr>
          <a:xfrm>
            <a:off x="978693" y="1821656"/>
            <a:ext cx="264318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2463E"/>
                </a:solidFill>
                <a:latin typeface="Tahoma"/>
                <a:ea typeface="Tahoma"/>
                <a:cs typeface="Tahoma"/>
                <a:sym typeface="Tahoma"/>
              </a:rPr>
              <a:t>Facebook page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5853100" y="1821650"/>
            <a:ext cx="460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2463E"/>
                </a:solidFill>
                <a:latin typeface="Tahoma"/>
                <a:ea typeface="Tahoma"/>
                <a:cs typeface="Tahoma"/>
                <a:sym typeface="Tahoma"/>
              </a:rPr>
              <a:t>Facebook group (members only)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5853111" y="4963290"/>
            <a:ext cx="26431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*81 Active members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906675" y="222500"/>
            <a:ext cx="707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2463E"/>
                </a:solidFill>
                <a:latin typeface="Tahoma"/>
                <a:ea typeface="Tahoma"/>
                <a:cs typeface="Tahoma"/>
                <a:sym typeface="Tahoma"/>
              </a:rPr>
              <a:t>Derbyshire Advanced Motorcyclists</a:t>
            </a:r>
            <a:endParaRPr/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06675" cy="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85325" y="5951325"/>
            <a:ext cx="906676" cy="90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/>
          <p:nvPr>
            <p:ph type="title"/>
          </p:nvPr>
        </p:nvSpPr>
        <p:spPr>
          <a:xfrm>
            <a:off x="838200" y="607327"/>
            <a:ext cx="10515600" cy="1083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2E2"/>
              </a:buClr>
              <a:buSzPts val="4400"/>
              <a:buFont typeface="Tahoma"/>
              <a:buNone/>
            </a:pP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Facebook highlights </a:t>
            </a:r>
            <a:r>
              <a:rPr b="1" i="0" lang="en-GB" sz="2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(last 28 days)</a:t>
            </a: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2613"/>
            <a:ext cx="12192000" cy="135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53800" y="89853"/>
            <a:ext cx="627932" cy="62793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978693" y="1821656"/>
            <a:ext cx="264318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2463E"/>
                </a:solidFill>
                <a:latin typeface="Tahoma"/>
                <a:ea typeface="Tahoma"/>
                <a:cs typeface="Tahoma"/>
                <a:sym typeface="Tahoma"/>
              </a:rPr>
              <a:t>Facebook group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906675" y="222500"/>
            <a:ext cx="707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2463E"/>
                </a:solidFill>
                <a:latin typeface="Tahoma"/>
                <a:ea typeface="Tahoma"/>
                <a:cs typeface="Tahoma"/>
                <a:sym typeface="Tahoma"/>
              </a:rPr>
              <a:t>Derbyshire Advanced Motorcyclists</a:t>
            </a:r>
            <a:endParaRPr/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06675" cy="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85325" y="5951325"/>
            <a:ext cx="906676" cy="90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2542525"/>
            <a:ext cx="6602905" cy="22144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6"/>
          <p:cNvCxnSpPr/>
          <p:nvPr/>
        </p:nvCxnSpPr>
        <p:spPr>
          <a:xfrm flipH="1" rot="10800000">
            <a:off x="5642650" y="2983200"/>
            <a:ext cx="1841100" cy="62400"/>
          </a:xfrm>
          <a:prstGeom prst="straightConnector1">
            <a:avLst/>
          </a:prstGeom>
          <a:noFill/>
          <a:ln cap="flat" cmpd="sng" w="41275">
            <a:solidFill>
              <a:srgbClr val="00B2E2"/>
            </a:solidFill>
            <a:prstDash val="solid"/>
            <a:miter lim="800000"/>
            <a:headEnd len="med" w="med" type="oval"/>
            <a:tailEnd len="med" w="med" type="stealth"/>
          </a:ln>
        </p:spPr>
      </p:cxnSp>
      <p:pic>
        <p:nvPicPr>
          <p:cNvPr id="136" name="Google Shape;13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78275" y="2221776"/>
            <a:ext cx="3518950" cy="36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>
            <p:ph type="title"/>
          </p:nvPr>
        </p:nvSpPr>
        <p:spPr>
          <a:xfrm>
            <a:off x="838200" y="607327"/>
            <a:ext cx="10515600" cy="1083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2E2"/>
              </a:buClr>
              <a:buSzPts val="4400"/>
              <a:buFont typeface="Tahoma"/>
              <a:buNone/>
            </a:pP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Twitter updates </a:t>
            </a:r>
            <a:r>
              <a:rPr b="1" i="0" lang="en-GB" sz="2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(last 28 days)</a:t>
            </a: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  <p:pic>
        <p:nvPicPr>
          <p:cNvPr id="143" name="Google Shape;14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2613"/>
            <a:ext cx="12192000" cy="135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53800" y="145662"/>
            <a:ext cx="614783" cy="61639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906675" y="222500"/>
            <a:ext cx="707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2463E"/>
                </a:solidFill>
                <a:latin typeface="Tahoma"/>
                <a:ea typeface="Tahoma"/>
                <a:cs typeface="Tahoma"/>
                <a:sym typeface="Tahoma"/>
              </a:rPr>
              <a:t>Derbyshire Advanced Motorcyclists</a:t>
            </a:r>
            <a:endParaRPr/>
          </a:p>
        </p:txBody>
      </p:sp>
      <p:pic>
        <p:nvPicPr>
          <p:cNvPr id="146" name="Google Shape;14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06675" cy="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85325" y="5951325"/>
            <a:ext cx="906676" cy="90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843104"/>
            <a:ext cx="11816174" cy="179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>
            <p:ph type="title"/>
          </p:nvPr>
        </p:nvSpPr>
        <p:spPr>
          <a:xfrm>
            <a:off x="838200" y="1069000"/>
            <a:ext cx="90972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2E2"/>
              </a:buClr>
              <a:buSzPts val="4400"/>
              <a:buFont typeface="Tahoma"/>
              <a:buNone/>
            </a:pP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Twitter highlights </a:t>
            </a:r>
            <a:r>
              <a:rPr b="1" i="0" lang="en-GB" sz="2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b="1" lang="en-GB" sz="2400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December</a:t>
            </a:r>
            <a:r>
              <a:rPr b="1" i="0" lang="en-GB" sz="2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 2018)</a:t>
            </a: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  </a:t>
            </a:r>
            <a:endParaRPr/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2613"/>
            <a:ext cx="12192000" cy="135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53800" y="145662"/>
            <a:ext cx="614783" cy="61639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 txBox="1"/>
          <p:nvPr/>
        </p:nvSpPr>
        <p:spPr>
          <a:xfrm>
            <a:off x="906675" y="222500"/>
            <a:ext cx="707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2463E"/>
                </a:solidFill>
                <a:latin typeface="Tahoma"/>
                <a:ea typeface="Tahoma"/>
                <a:cs typeface="Tahoma"/>
                <a:sym typeface="Tahoma"/>
              </a:rPr>
              <a:t>Derbyshire Advanced Motorcyclists</a:t>
            </a:r>
            <a:endParaRPr/>
          </a:p>
        </p:txBody>
      </p:sp>
      <p:pic>
        <p:nvPicPr>
          <p:cNvPr id="158" name="Google Shape;15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06675" cy="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85325" y="5951325"/>
            <a:ext cx="906676" cy="90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56900" y="2099800"/>
            <a:ext cx="3269992" cy="3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53600" y="2099800"/>
            <a:ext cx="3681800" cy="236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838200" y="607327"/>
            <a:ext cx="10515600" cy="1083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2E2"/>
              </a:buClr>
              <a:buSzPts val="4400"/>
              <a:buFont typeface="Tahoma"/>
              <a:buNone/>
            </a:pP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Club website  - </a:t>
            </a:r>
            <a:r>
              <a:rPr b="0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https://derbyam.org.uk/</a:t>
            </a:r>
            <a:endParaRPr b="1" i="0" sz="4400" u="none" cap="none" strike="noStrike">
              <a:solidFill>
                <a:srgbClr val="00B2E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2613"/>
            <a:ext cx="12192000" cy="135538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/>
        </p:nvSpPr>
        <p:spPr>
          <a:xfrm>
            <a:off x="657225" y="1690700"/>
            <a:ext cx="106965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Tahoma"/>
                <a:ea typeface="Tahoma"/>
                <a:cs typeface="Tahoma"/>
                <a:sym typeface="Tahoma"/>
              </a:rPr>
              <a:t>Feedback form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906675" y="222500"/>
            <a:ext cx="707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2463E"/>
                </a:solidFill>
                <a:latin typeface="Tahoma"/>
                <a:ea typeface="Tahoma"/>
                <a:cs typeface="Tahoma"/>
                <a:sym typeface="Tahoma"/>
              </a:rPr>
              <a:t>Derbyshire Advanced Motorcyclists</a:t>
            </a:r>
            <a:endParaRPr/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06675" cy="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85325" y="5951325"/>
            <a:ext cx="906676" cy="90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4525" y="2332612"/>
            <a:ext cx="6065875" cy="219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95573" y="2561250"/>
            <a:ext cx="5238851" cy="306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